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9" r:id="rId4"/>
    <p:sldId id="263" r:id="rId5"/>
    <p:sldId id="266" r:id="rId6"/>
    <p:sldId id="264" r:id="rId7"/>
    <p:sldId id="270" r:id="rId8"/>
    <p:sldId id="267" r:id="rId9"/>
    <p:sldId id="271" r:id="rId10"/>
    <p:sldId id="272" r:id="rId11"/>
    <p:sldId id="273" r:id="rId12"/>
  </p:sldIdLst>
  <p:sldSz cx="12192000" cy="6858000"/>
  <p:notesSz cx="6858000" cy="994568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6A1"/>
    <a:srgbClr val="B1DBF0"/>
    <a:srgbClr val="F4D973"/>
    <a:srgbClr val="3E5752"/>
    <a:srgbClr val="6C4A82"/>
    <a:srgbClr val="673973"/>
    <a:srgbClr val="675D71"/>
    <a:srgbClr val="D0D3CF"/>
    <a:srgbClr val="A7A7BE"/>
    <a:srgbClr val="70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3184" autoAdjust="0"/>
  </p:normalViewPr>
  <p:slideViewPr>
    <p:cSldViewPr snapToGrid="0">
      <p:cViewPr varScale="1">
        <p:scale>
          <a:sx n="106" d="100"/>
          <a:sy n="106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9DEFD3-80DE-43CD-9577-8BDFEC37E9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3D3AF-41BB-4F78-9ED2-16E68A0CAE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C387-CECA-4D75-B285-E6088723B42A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6C2C8-38E2-46FB-938B-3B404C94F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220D2-DFE6-48EB-9CD3-DBA2BC61CC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2635-A70C-422F-A76F-3AC8E8D14F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36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FC8E-B712-4ABE-8C03-BAAA2B19A4A9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64BE-C03B-4298-9244-604F4A4B59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9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69EB-04B0-4B19-B8C3-493878B27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A3EDD-D55C-48BC-B8FE-C5641F6F0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D2098-F854-4EFA-939D-A9E1BB60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E750-5D52-49A7-BC04-8E937A0E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57664-5929-41B8-B1F1-6054B866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84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4DCA-94CD-471F-B0E4-F9072F1C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C0601-A307-4CED-A5C4-861B19EAB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3ABC-B678-4B65-A54C-4EDF627B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7BAB-FF8E-4082-9CE6-C524A859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E1EB4-3F89-4068-9A0C-2BC99A5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41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A4212-3387-4191-A4B3-C0F2F2BBD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5A25-8281-45E2-8C48-53FF10C9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CA2D-3247-4380-BEA7-55173B24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5771-42A7-4CEB-B4BC-3CD049E1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BEF7D-96DA-4E70-A680-91D11E3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9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FC8F-4ECF-4897-A361-7D11D95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365125"/>
            <a:ext cx="100052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5809-9B1A-441C-9C0E-0A287409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8" y="1825625"/>
            <a:ext cx="1000529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D30B-A963-4996-AACD-EBA774E9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83D791-07A5-4DB7-BDCB-1894A71DF85E}"/>
              </a:ext>
            </a:extLst>
          </p:cNvPr>
          <p:cNvGrpSpPr/>
          <p:nvPr userDrawn="1"/>
        </p:nvGrpSpPr>
        <p:grpSpPr>
          <a:xfrm>
            <a:off x="118376" y="122322"/>
            <a:ext cx="719824" cy="6613356"/>
            <a:chOff x="0" y="221119"/>
            <a:chExt cx="719824" cy="6613356"/>
          </a:xfrm>
        </p:grpSpPr>
        <p:pic>
          <p:nvPicPr>
            <p:cNvPr id="8" name="Picture 7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3CE39BCB-9C12-42C5-9DE7-CEF6E2E133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221119"/>
              <a:ext cx="697956" cy="591127"/>
            </a:xfrm>
            <a:prstGeom prst="rect">
              <a:avLst/>
            </a:prstGeom>
          </p:spPr>
        </p:pic>
        <p:pic>
          <p:nvPicPr>
            <p:cNvPr id="9" name="Picture 8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7F78EE7E-4D4C-405B-AF01-B9FEB8131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888295"/>
              <a:ext cx="697956" cy="591127"/>
            </a:xfrm>
            <a:prstGeom prst="rect">
              <a:avLst/>
            </a:prstGeom>
          </p:spPr>
        </p:pic>
        <p:pic>
          <p:nvPicPr>
            <p:cNvPr id="11" name="Picture 10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7807DF83-5EC6-415C-AC7A-E994C35665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1555471"/>
              <a:ext cx="697956" cy="591127"/>
            </a:xfrm>
            <a:prstGeom prst="rect">
              <a:avLst/>
            </a:prstGeom>
          </p:spPr>
        </p:pic>
        <p:pic>
          <p:nvPicPr>
            <p:cNvPr id="12" name="Picture 11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0975177C-E49A-4AD7-925E-4EC557A3BD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2190609"/>
              <a:ext cx="697956" cy="591127"/>
            </a:xfrm>
            <a:prstGeom prst="rect">
              <a:avLst/>
            </a:prstGeom>
          </p:spPr>
        </p:pic>
        <p:pic>
          <p:nvPicPr>
            <p:cNvPr id="13" name="Picture 12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80FAFC5F-8A9E-4CD8-9833-740F5E6E60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21868" y="2869757"/>
              <a:ext cx="697956" cy="591127"/>
            </a:xfrm>
            <a:prstGeom prst="rect">
              <a:avLst/>
            </a:prstGeom>
          </p:spPr>
        </p:pic>
        <p:pic>
          <p:nvPicPr>
            <p:cNvPr id="14" name="Picture 13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25F6871F-835D-4E99-B6D2-0A6D3579CB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21868" y="3536933"/>
              <a:ext cx="697956" cy="591127"/>
            </a:xfrm>
            <a:prstGeom prst="rect">
              <a:avLst/>
            </a:prstGeom>
          </p:spPr>
        </p:pic>
        <p:pic>
          <p:nvPicPr>
            <p:cNvPr id="15" name="Picture 14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3FCD4038-E8D5-412D-BD5F-F93F12E597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4204109"/>
              <a:ext cx="697956" cy="591127"/>
            </a:xfrm>
            <a:prstGeom prst="rect">
              <a:avLst/>
            </a:prstGeom>
          </p:spPr>
        </p:pic>
        <p:pic>
          <p:nvPicPr>
            <p:cNvPr id="16" name="Picture 15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FE506C26-6C77-460E-BF6B-93FBD14D6A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4906688"/>
              <a:ext cx="697956" cy="591127"/>
            </a:xfrm>
            <a:prstGeom prst="rect">
              <a:avLst/>
            </a:prstGeom>
          </p:spPr>
        </p:pic>
        <p:pic>
          <p:nvPicPr>
            <p:cNvPr id="17" name="Picture 16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838D40D4-9E40-45B4-9E78-133987502A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5585836"/>
              <a:ext cx="697956" cy="591127"/>
            </a:xfrm>
            <a:prstGeom prst="rect">
              <a:avLst/>
            </a:prstGeom>
          </p:spPr>
        </p:pic>
        <p:pic>
          <p:nvPicPr>
            <p:cNvPr id="18" name="Picture 17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02E7CC20-BC14-4F2F-AB20-6193462C7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6243348"/>
              <a:ext cx="697956" cy="591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8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2EE8-D1E3-4FE7-81AE-BECE1B0B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C4665-9604-42B1-84E2-DBF515949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8A9D-9E86-4172-A306-06BF1D85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381E-C266-4132-93D9-0AD0E4C3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C42A-5B5A-4554-8150-C4D344F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22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126D-0F3B-4B5C-B335-E0B44BC1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B3E6-7E39-4F44-950D-DAB0D72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C7196-053D-4FE9-A1C1-54BEFDD6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24815-A4ED-4A4C-AE47-437045B1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0DFDB-3772-4904-A63B-9AEBBC77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FB5B3-3B3D-4C2B-B578-398AB324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9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0288-38A0-4638-8FDA-19C60E7B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EA71-D047-4631-A1F4-90D3E038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B17FE-28C9-45D9-99B9-32E7D6E6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81B8A-EFAA-4C88-A80D-D484DE9B8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0732A-61F0-43F1-ABBF-DA0A93B4B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FA9C1-EF1B-4422-BDDF-0B1187B0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12204-62CF-4F4D-80A9-17A05461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6655D-B402-416E-BA01-69CCDDBA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4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7C4C-DC69-451D-82EE-B9A40291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AB390-BC41-4972-8857-E9D697C7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A78F4-4FE9-4318-8859-96F79B4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FCDAA-9D3D-40F2-B593-240469DA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7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AF3ED-3428-4B83-AAAE-94E06E58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CC783-5D50-4BE7-860C-9453D8C4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19D7C-B60C-47A8-BA5F-361C25E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10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8B4B-7D48-4824-9BDB-10A7B1BF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6E21-31A0-4891-8D18-C93D8350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E5FA4-2CFB-417F-ADB8-7736B26A8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FE221-36BD-4A16-A533-C3DBF3C4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FF8F4-F38B-4164-94FA-94E2DF56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4C26-125A-4129-8500-CAC19611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2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8208-4974-496F-9A05-4132F6DB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B08E1-FF97-4B78-AB56-09FCFCD44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43E07-0F6C-43D3-83A4-6AE00D7E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6DFDD-EE7D-466D-BC9B-AE4F27A0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519BF-0B57-4B7C-86F4-0362DFB0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Debbie Draper, Educational Consultant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F6D8F-EB6C-4A26-9217-A5FC1270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7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DFBA2-C8E5-42F5-AFFD-70D26F68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0C17-8AE4-4201-9EBC-BD9D2BC4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F84E-BA4A-4D1C-B8EC-B829B2835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1571-4F5C-4E15-8B39-19B72D4F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Debbie Draper, Educational Consultant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C9870-2D65-4C32-A901-DC23D76D3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9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pofai.edu.au/media/kw2lslug/national-literacy-learning-progression-v3-for-publicatio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kitchenware&#10;&#10;Description generated with high confidence">
            <a:extLst>
              <a:ext uri="{FF2B5EF4-FFF2-40B4-BE49-F238E27FC236}">
                <a16:creationId xmlns:a16="http://schemas.microsoft.com/office/drawing/2014/main" id="{9CA1CA55-1139-4738-8447-F1D0D8983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9FA90-2FDF-4F37-A1EE-62DAAC3A0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" y="1317138"/>
            <a:ext cx="5678065" cy="1474313"/>
          </a:xfrm>
        </p:spPr>
        <p:txBody>
          <a:bodyPr anchor="t">
            <a:noAutofit/>
          </a:bodyPr>
          <a:lstStyle/>
          <a:p>
            <a: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Vocabulary</a:t>
            </a:r>
            <a:b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</a:t>
            </a:r>
            <a:b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Reading</a:t>
            </a:r>
            <a:b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AU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Instruction </a:t>
            </a:r>
            <a:br>
              <a:rPr lang="en-AU" sz="8000" b="1" dirty="0">
                <a:solidFill>
                  <a:srgbClr val="EC7320"/>
                </a:solidFill>
              </a:rPr>
            </a:br>
            <a:endParaRPr lang="en-AU" sz="6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8B08E-A616-402B-9D88-791F8067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Debbie Draper, Educational Consultant</a:t>
            </a:r>
          </a:p>
        </p:txBody>
      </p:sp>
    </p:spTree>
    <p:extLst>
      <p:ext uri="{BB962C8B-B14F-4D97-AF65-F5344CB8AC3E}">
        <p14:creationId xmlns:p14="http://schemas.microsoft.com/office/powerpoint/2010/main" val="396658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1195"/>
              </p:ext>
            </p:extLst>
          </p:nvPr>
        </p:nvGraphicFramePr>
        <p:xfrm>
          <a:off x="968721" y="273995"/>
          <a:ext cx="1099996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346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3474347">
                  <a:extLst>
                    <a:ext uri="{9D8B030D-6E8A-4147-A177-3AD203B41FA5}">
                      <a16:colId xmlns:a16="http://schemas.microsoft.com/office/drawing/2014/main" val="3891027126"/>
                    </a:ext>
                  </a:extLst>
                </a:gridCol>
                <a:gridCol w="4051267">
                  <a:extLst>
                    <a:ext uri="{9D8B030D-6E8A-4147-A177-3AD203B41FA5}">
                      <a16:colId xmlns:a16="http://schemas.microsoft.com/office/drawing/2014/main" val="2241054912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multi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syllab</a:t>
                      </a:r>
                      <a:endParaRPr lang="en-AU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6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ic</a:t>
                      </a:r>
                      <a:endParaRPr lang="en-AU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</a:t>
                      </a:r>
                      <a:r>
                        <a:rPr lang="en-AU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multus</a:t>
                      </a: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</a:t>
                      </a:r>
                      <a:r>
                        <a:rPr lang="en-AU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syllaba</a:t>
                      </a: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“many” or “much”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“to gather together”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“having the properties of”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3">
                  <a:txBody>
                    <a:bodyPr/>
                    <a:lstStyle/>
                    <a:p>
                      <a:pPr algn="ctr"/>
                      <a:r>
                        <a:rPr lang="en-AU" sz="4400" dirty="0">
                          <a:solidFill>
                            <a:schemeClr val="tx1"/>
                          </a:solidFill>
                        </a:rPr>
                        <a:t>Having more than one and usually more than three syllables</a:t>
                      </a: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14338" name="Picture 2" descr="artic cariboo (multisyllabic words, k all positions, s blends ...">
            <a:extLst>
              <a:ext uri="{FF2B5EF4-FFF2-40B4-BE49-F238E27FC236}">
                <a16:creationId xmlns:a16="http://schemas.microsoft.com/office/drawing/2014/main" id="{A0100AA7-1BD5-427D-BB77-AE19E02C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5610" r="5927"/>
          <a:stretch/>
        </p:blipFill>
        <p:spPr bwMode="auto">
          <a:xfrm>
            <a:off x="4323030" y="4227968"/>
            <a:ext cx="4291342" cy="242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8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63574"/>
              </p:ext>
            </p:extLst>
          </p:nvPr>
        </p:nvGraphicFramePr>
        <p:xfrm>
          <a:off x="968721" y="273995"/>
          <a:ext cx="10999960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346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3474347">
                  <a:extLst>
                    <a:ext uri="{9D8B030D-6E8A-4147-A177-3AD203B41FA5}">
                      <a16:colId xmlns:a16="http://schemas.microsoft.com/office/drawing/2014/main" val="3891027126"/>
                    </a:ext>
                  </a:extLst>
                </a:gridCol>
                <a:gridCol w="4051267">
                  <a:extLst>
                    <a:ext uri="{9D8B030D-6E8A-4147-A177-3AD203B41FA5}">
                      <a16:colId xmlns:a16="http://schemas.microsoft.com/office/drawing/2014/main" val="2241054912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cod(e)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able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Prefix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(caudex)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“to reduce or remove”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“trunk of a tree used to form wooden tablets for writing”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“to be able to”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3">
                  <a:txBody>
                    <a:bodyPr/>
                    <a:lstStyle/>
                    <a:p>
                      <a:pPr algn="ctr"/>
                      <a:r>
                        <a:rPr lang="en-AU" sz="4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Decodable means to be able to break down a word in order to be able to read it.  </a:t>
                      </a: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796691F-F1AF-4C2A-A860-5F83A5B031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623">
            <a:off x="1046351" y="4442353"/>
            <a:ext cx="2761307" cy="1904623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45E6EBE-0B54-4E8E-B5D8-C6EFF71F0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29110"/>
              </p:ext>
            </p:extLst>
          </p:nvPr>
        </p:nvGraphicFramePr>
        <p:xfrm>
          <a:off x="4031525" y="4672962"/>
          <a:ext cx="5400896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2899">
                  <a:extLst>
                    <a:ext uri="{9D8B030D-6E8A-4147-A177-3AD203B41FA5}">
                      <a16:colId xmlns:a16="http://schemas.microsoft.com/office/drawing/2014/main" val="85251203"/>
                    </a:ext>
                  </a:extLst>
                </a:gridCol>
                <a:gridCol w="4487997">
                  <a:extLst>
                    <a:ext uri="{9D8B030D-6E8A-4147-A177-3AD203B41FA5}">
                      <a16:colId xmlns:a16="http://schemas.microsoft.com/office/drawing/2014/main" val="2233485420"/>
                    </a:ext>
                  </a:extLst>
                </a:gridCol>
              </a:tblGrid>
              <a:tr h="514673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Simple texts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The simplest form of continuous texts and include decodable texts. Simple texts include sentences (simple and some compound) which are linked to form a cohesive text.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14116"/>
                  </a:ext>
                </a:extLst>
              </a:tr>
              <a:tr h="284541"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Decodable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Texts </a:t>
                      </a:r>
                      <a:r>
                        <a:rPr lang="en-A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can be read using decoding skills a student has acquired. </a:t>
                      </a:r>
                      <a:endParaRPr lang="en-A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731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2B50C4-0585-4E21-BD52-3E3011E93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320">
            <a:off x="10168139" y="4453842"/>
            <a:ext cx="1368600" cy="1968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F6F66-3A72-45ED-AE30-5CEACFC997A5}"/>
              </a:ext>
            </a:extLst>
          </p:cNvPr>
          <p:cNvSpPr txBox="1"/>
          <p:nvPr/>
        </p:nvSpPr>
        <p:spPr>
          <a:xfrm>
            <a:off x="953632" y="6584005"/>
            <a:ext cx="105563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50" dirty="0"/>
              <a:t>More information about text complexity can be found in Appendix 1 here: </a:t>
            </a:r>
            <a:r>
              <a:rPr lang="en-AU" sz="1050" dirty="0">
                <a:hlinkClick r:id="rId4"/>
              </a:rPr>
              <a:t>https://www.lpofai.edu.au/media/kw2lslug/national-literacy-learning-progression-v3-for-publication.pdf</a:t>
            </a:r>
            <a:r>
              <a:rPr lang="en-A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41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8A6E-704B-491E-B124-8F6E6870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537" y="-4173"/>
            <a:ext cx="10005291" cy="1325563"/>
          </a:xfrm>
        </p:spPr>
        <p:txBody>
          <a:bodyPr/>
          <a:lstStyle/>
          <a:p>
            <a:r>
              <a:rPr lang="en-AU" b="1" dirty="0"/>
              <a:t>Purpose and Structure of this Resource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7431C7-A4D4-4199-B491-CC67B2AD0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92969"/>
              </p:ext>
            </p:extLst>
          </p:nvPr>
        </p:nvGraphicFramePr>
        <p:xfrm>
          <a:off x="2661490" y="3089173"/>
          <a:ext cx="8212247" cy="25219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649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3927598">
                  <a:extLst>
                    <a:ext uri="{9D8B030D-6E8A-4147-A177-3AD203B41FA5}">
                      <a16:colId xmlns:a16="http://schemas.microsoft.com/office/drawing/2014/main" val="4116346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6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phon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eme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Greek root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algn="ctr"/>
                      <a:r>
                        <a:rPr lang="en-AU" sz="2000" b="1" i="1" dirty="0">
                          <a:solidFill>
                            <a:schemeClr val="tx1"/>
                          </a:solidFill>
                        </a:rPr>
                        <a:t>meaning “sound”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1" dirty="0">
                          <a:solidFill>
                            <a:schemeClr val="tx1"/>
                          </a:solidFill>
                        </a:rPr>
                        <a:t>meaning “unit”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2">
                  <a:txBody>
                    <a:bodyPr/>
                    <a:lstStyle/>
                    <a:p>
                      <a:pPr algn="ctr"/>
                      <a:r>
                        <a:rPr lang="en-AU" sz="3600" dirty="0">
                          <a:solidFill>
                            <a:schemeClr val="tx1"/>
                          </a:solidFill>
                        </a:rPr>
                        <a:t>The smallest unit of sound in a word</a:t>
                      </a: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FB7A80-5A30-4F08-87EF-BB84914E8845}"/>
              </a:ext>
            </a:extLst>
          </p:cNvPr>
          <p:cNvSpPr txBox="1"/>
          <p:nvPr/>
        </p:nvSpPr>
        <p:spPr>
          <a:xfrm>
            <a:off x="895171" y="918986"/>
            <a:ext cx="1117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This resource provides information about the meanings of important terms contained in the </a:t>
            </a:r>
            <a:r>
              <a:rPr lang="en-AU" sz="2400" b="1" dirty="0"/>
              <a:t>National Literacy Learning Progressions </a:t>
            </a:r>
            <a:r>
              <a:rPr lang="en-AU" sz="2400" dirty="0"/>
              <a:t>for </a:t>
            </a:r>
            <a:r>
              <a:rPr lang="en-AU" sz="2400" b="1" dirty="0"/>
              <a:t>Reading and Viewing</a:t>
            </a:r>
          </a:p>
          <a:p>
            <a:r>
              <a:rPr lang="en-AU" sz="2400" dirty="0"/>
              <a:t>It is structured to support the development of the </a:t>
            </a:r>
            <a:r>
              <a:rPr lang="en-AU" sz="2400" b="1" dirty="0"/>
              <a:t>morphological understanding </a:t>
            </a:r>
            <a:r>
              <a:rPr lang="en-AU" sz="2400" dirty="0"/>
              <a:t>of the terms for teachers and students.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96BAC3-6DA6-4AAB-BFA8-B15F189135E9}"/>
              </a:ext>
            </a:extLst>
          </p:cNvPr>
          <p:cNvSpPr/>
          <p:nvPr/>
        </p:nvSpPr>
        <p:spPr>
          <a:xfrm>
            <a:off x="4191902" y="2449642"/>
            <a:ext cx="5151422" cy="456455"/>
          </a:xfrm>
          <a:prstGeom prst="roundRect">
            <a:avLst/>
          </a:prstGeom>
          <a:solidFill>
            <a:srgbClr val="FDB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chemeClr val="tx1"/>
                </a:solidFill>
              </a:rPr>
              <a:t>WORD PARTS / MORPHEMES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EAD5DA-E926-479C-8436-A896065D8716}"/>
              </a:ext>
            </a:extLst>
          </p:cNvPr>
          <p:cNvCxnSpPr>
            <a:cxnSpLocks/>
          </p:cNvCxnSpPr>
          <p:nvPr/>
        </p:nvCxnSpPr>
        <p:spPr>
          <a:xfrm flipH="1">
            <a:off x="4562947" y="2905420"/>
            <a:ext cx="380245" cy="390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DBF429-B64E-4641-BF9C-25C476261443}"/>
              </a:ext>
            </a:extLst>
          </p:cNvPr>
          <p:cNvCxnSpPr>
            <a:cxnSpLocks/>
          </p:cNvCxnSpPr>
          <p:nvPr/>
        </p:nvCxnSpPr>
        <p:spPr>
          <a:xfrm>
            <a:off x="8469662" y="2905420"/>
            <a:ext cx="511374" cy="390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B73B06-A0CD-4880-A70A-31652ECE12E7}"/>
              </a:ext>
            </a:extLst>
          </p:cNvPr>
          <p:cNvSpPr/>
          <p:nvPr/>
        </p:nvSpPr>
        <p:spPr>
          <a:xfrm>
            <a:off x="895171" y="4078784"/>
            <a:ext cx="2172833" cy="882514"/>
          </a:xfrm>
          <a:prstGeom prst="roundRect">
            <a:avLst/>
          </a:prstGeom>
          <a:solidFill>
            <a:srgbClr val="FDB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ETYMOLOGY &amp; MEANING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1E0F9D-50F4-4B68-967F-653963F01C69}"/>
              </a:ext>
            </a:extLst>
          </p:cNvPr>
          <p:cNvSpPr/>
          <p:nvPr/>
        </p:nvSpPr>
        <p:spPr>
          <a:xfrm>
            <a:off x="3322622" y="5929329"/>
            <a:ext cx="7288039" cy="456455"/>
          </a:xfrm>
          <a:prstGeom prst="roundRect">
            <a:avLst/>
          </a:prstGeom>
          <a:solidFill>
            <a:srgbClr val="FDB6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chemeClr val="tx1"/>
                </a:solidFill>
              </a:rPr>
              <a:t>AUSTRALIAN CURRICULUM DEFINITION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52860B-341D-4463-B6C6-E065AF468D9B}"/>
              </a:ext>
            </a:extLst>
          </p:cNvPr>
          <p:cNvCxnSpPr>
            <a:cxnSpLocks/>
          </p:cNvCxnSpPr>
          <p:nvPr/>
        </p:nvCxnSpPr>
        <p:spPr>
          <a:xfrm flipV="1">
            <a:off x="6966641" y="5611168"/>
            <a:ext cx="0" cy="309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47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57029"/>
              </p:ext>
            </p:extLst>
          </p:nvPr>
        </p:nvGraphicFramePr>
        <p:xfrm>
          <a:off x="1430448" y="273995"/>
          <a:ext cx="9813955" cy="2796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323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4693632">
                  <a:extLst>
                    <a:ext uri="{9D8B030D-6E8A-4147-A177-3AD203B41FA5}">
                      <a16:colId xmlns:a16="http://schemas.microsoft.com/office/drawing/2014/main" val="4116346516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phon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eme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Greek root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“sound”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“unit”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2">
                  <a:txBody>
                    <a:bodyPr/>
                    <a:lstStyle/>
                    <a:p>
                      <a:pPr algn="ctr"/>
                      <a:r>
                        <a:rPr lang="en-AU" sz="4400" dirty="0">
                          <a:solidFill>
                            <a:schemeClr val="tx1"/>
                          </a:solidFill>
                        </a:rPr>
                        <a:t>The smallest unit of sound in a word</a:t>
                      </a: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2050" name="Picture 2" descr="WHAT IS A PHONEME? - Tiny Steps Make Big Strides">
            <a:extLst>
              <a:ext uri="{FF2B5EF4-FFF2-40B4-BE49-F238E27FC236}">
                <a16:creationId xmlns:a16="http://schemas.microsoft.com/office/drawing/2014/main" id="{33674128-BFA8-4453-BB25-032068C1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61" y="3140602"/>
            <a:ext cx="3380054" cy="33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43328-6E5E-4CCA-B8FA-A813805C15F0}"/>
              </a:ext>
            </a:extLst>
          </p:cNvPr>
          <p:cNvSpPr txBox="1"/>
          <p:nvPr/>
        </p:nvSpPr>
        <p:spPr>
          <a:xfrm>
            <a:off x="5314385" y="6584005"/>
            <a:ext cx="2752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/>
              <a:t>Graphic from Tiny Steps Make Big Strides</a:t>
            </a:r>
          </a:p>
        </p:txBody>
      </p:sp>
    </p:spTree>
    <p:extLst>
      <p:ext uri="{BB962C8B-B14F-4D97-AF65-F5344CB8AC3E}">
        <p14:creationId xmlns:p14="http://schemas.microsoft.com/office/powerpoint/2010/main" val="17129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07770"/>
              </p:ext>
            </p:extLst>
          </p:nvPr>
        </p:nvGraphicFramePr>
        <p:xfrm>
          <a:off x="1430448" y="273995"/>
          <a:ext cx="9813955" cy="3466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323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4693632">
                  <a:extLst>
                    <a:ext uri="{9D8B030D-6E8A-4147-A177-3AD203B41FA5}">
                      <a16:colId xmlns:a16="http://schemas.microsoft.com/office/drawing/2014/main" val="4116346516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graph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eme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Greek root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“letter or symbol”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“unit”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2">
                  <a:txBody>
                    <a:bodyPr/>
                    <a:lstStyle/>
                    <a:p>
                      <a:pPr algn="ctr"/>
                      <a:r>
                        <a:rPr lang="en-AU" sz="4400" dirty="0">
                          <a:solidFill>
                            <a:schemeClr val="tx1"/>
                          </a:solidFill>
                        </a:rPr>
                        <a:t>The letter or group of letters that represent the phoneme</a:t>
                      </a: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79C9DE9-E410-4571-8CC3-F8E18ACC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84" y="3740870"/>
            <a:ext cx="2859952" cy="28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2B891D-BD26-4E77-B8FE-E9512853F746}"/>
              </a:ext>
            </a:extLst>
          </p:cNvPr>
          <p:cNvSpPr txBox="1"/>
          <p:nvPr/>
        </p:nvSpPr>
        <p:spPr>
          <a:xfrm>
            <a:off x="5251953" y="6584005"/>
            <a:ext cx="249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/>
              <a:t>Graphic from Tiny Steps Make Big Strides</a:t>
            </a:r>
          </a:p>
        </p:txBody>
      </p:sp>
    </p:spTree>
    <p:extLst>
      <p:ext uri="{BB962C8B-B14F-4D97-AF65-F5344CB8AC3E}">
        <p14:creationId xmlns:p14="http://schemas.microsoft.com/office/powerpoint/2010/main" val="36340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60105"/>
              </p:ext>
            </p:extLst>
          </p:nvPr>
        </p:nvGraphicFramePr>
        <p:xfrm>
          <a:off x="1430448" y="273995"/>
          <a:ext cx="9813955" cy="3466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323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4693632">
                  <a:extLst>
                    <a:ext uri="{9D8B030D-6E8A-4147-A177-3AD203B41FA5}">
                      <a16:colId xmlns:a16="http://schemas.microsoft.com/office/drawing/2014/main" val="4116346516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morph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eme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Greek root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“unit”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2">
                  <a:txBody>
                    <a:bodyPr/>
                    <a:lstStyle/>
                    <a:p>
                      <a:pPr algn="ctr"/>
                      <a:r>
                        <a:rPr lang="en-AU" sz="4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smallest meaningful or grammatical unit in a language</a:t>
                      </a:r>
                      <a:endParaRPr lang="en-A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8196" name="Picture 4" descr="Morphemes: Examples, Definition &amp; Types - Video &amp; Lesson ...">
            <a:extLst>
              <a:ext uri="{FF2B5EF4-FFF2-40B4-BE49-F238E27FC236}">
                <a16:creationId xmlns:a16="http://schemas.microsoft.com/office/drawing/2014/main" id="{C3105AFC-C459-4376-A0F5-A84D1445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95" y="3853569"/>
            <a:ext cx="5179136" cy="29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9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59853"/>
              </p:ext>
            </p:extLst>
          </p:nvPr>
        </p:nvGraphicFramePr>
        <p:xfrm>
          <a:off x="1430448" y="273995"/>
          <a:ext cx="9813955" cy="3466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323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4693632">
                  <a:extLst>
                    <a:ext uri="{9D8B030D-6E8A-4147-A177-3AD203B41FA5}">
                      <a16:colId xmlns:a16="http://schemas.microsoft.com/office/drawing/2014/main" val="4116346516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phon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ics</a:t>
                      </a:r>
                      <a:endParaRPr lang="en-AU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Greek root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“sound”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“pertaining to”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2">
                  <a:txBody>
                    <a:bodyPr/>
                    <a:lstStyle/>
                    <a:p>
                      <a:pPr algn="ctr"/>
                      <a:r>
                        <a:rPr lang="en-AU" sz="4400" dirty="0">
                          <a:solidFill>
                            <a:schemeClr val="tx1"/>
                          </a:solidFill>
                        </a:rPr>
                        <a:t>The ability to identify letter – sound relationships when reading or spelling</a:t>
                      </a: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6146" name="Picture 2" descr="all about reading decodable book featured graphic">
            <a:extLst>
              <a:ext uri="{FF2B5EF4-FFF2-40B4-BE49-F238E27FC236}">
                <a16:creationId xmlns:a16="http://schemas.microsoft.com/office/drawing/2014/main" id="{4222F84F-4258-488A-85FC-F5011EA6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27" y="3930852"/>
            <a:ext cx="3890538" cy="28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85588"/>
              </p:ext>
            </p:extLst>
          </p:nvPr>
        </p:nvGraphicFramePr>
        <p:xfrm>
          <a:off x="1430448" y="273995"/>
          <a:ext cx="9813955" cy="3466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323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4693632">
                  <a:extLst>
                    <a:ext uri="{9D8B030D-6E8A-4147-A177-3AD203B41FA5}">
                      <a16:colId xmlns:a16="http://schemas.microsoft.com/office/drawing/2014/main" val="4116346516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phthong</a:t>
                      </a:r>
                      <a:endParaRPr lang="en-AU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Prefix 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Greek root (</a:t>
                      </a:r>
                      <a:r>
                        <a:rPr lang="en-AU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pthongos</a:t>
                      </a: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algn="ctr"/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two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“sound or voice”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2">
                  <a:txBody>
                    <a:bodyPr/>
                    <a:lstStyle/>
                    <a:p>
                      <a:pPr algn="ctr"/>
                      <a:r>
                        <a:rPr lang="en-AU" sz="4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combination of two adjacent vowel sounds within the same syllable</a:t>
                      </a:r>
                      <a:endParaRPr lang="en-AU" sz="8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5" name="Picture 2" descr="Diphthongs. This is a great graphic for quick reference where ...">
            <a:extLst>
              <a:ext uri="{FF2B5EF4-FFF2-40B4-BE49-F238E27FC236}">
                <a16:creationId xmlns:a16="http://schemas.microsoft.com/office/drawing/2014/main" id="{978A3832-2A86-4533-AD6E-E89ACAAC1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b="4218"/>
          <a:stretch/>
        </p:blipFill>
        <p:spPr bwMode="auto">
          <a:xfrm>
            <a:off x="4473844" y="3813298"/>
            <a:ext cx="2598280" cy="29586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9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36291"/>
              </p:ext>
            </p:extLst>
          </p:nvPr>
        </p:nvGraphicFramePr>
        <p:xfrm>
          <a:off x="968721" y="273995"/>
          <a:ext cx="10999960" cy="3344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346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  <a:gridCol w="3474347">
                  <a:extLst>
                    <a:ext uri="{9D8B030D-6E8A-4147-A177-3AD203B41FA5}">
                      <a16:colId xmlns:a16="http://schemas.microsoft.com/office/drawing/2014/main" val="3891027126"/>
                    </a:ext>
                  </a:extLst>
                </a:gridCol>
                <a:gridCol w="4051267">
                  <a:extLst>
                    <a:ext uri="{9D8B030D-6E8A-4147-A177-3AD203B41FA5}">
                      <a16:colId xmlns:a16="http://schemas.microsoft.com/office/drawing/2014/main" val="2241054912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prefix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suffix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(affixus)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(prae)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(suffixum)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79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“to attach”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“before”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“to insert”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479835">
                <a:tc gridSpan="3">
                  <a:txBody>
                    <a:bodyPr/>
                    <a:lstStyle/>
                    <a:p>
                      <a:pPr algn="ctr"/>
                      <a:r>
                        <a:rPr lang="en-AU" sz="4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letter or group of letters attached to the beginning or end of a word, altering the meaning</a:t>
                      </a:r>
                      <a:endParaRPr lang="en-A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9220" name="Picture 4" descr="English Grammar Quiz: Prefixes &amp; Suffixes - ProProfs Quiz">
            <a:extLst>
              <a:ext uri="{FF2B5EF4-FFF2-40B4-BE49-F238E27FC236}">
                <a16:creationId xmlns:a16="http://schemas.microsoft.com/office/drawing/2014/main" id="{BE0D9C71-56EE-4560-BC14-9E1B4F37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43" y="3729261"/>
            <a:ext cx="5807927" cy="28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5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50FFA7-A6DD-46B3-B0B8-A6EDC75E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0704"/>
              </p:ext>
            </p:extLst>
          </p:nvPr>
        </p:nvGraphicFramePr>
        <p:xfrm>
          <a:off x="1156814" y="500332"/>
          <a:ext cx="5778139" cy="44519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8139">
                  <a:extLst>
                    <a:ext uri="{9D8B030D-6E8A-4147-A177-3AD203B41FA5}">
                      <a16:colId xmlns:a16="http://schemas.microsoft.com/office/drawing/2014/main" val="352618015"/>
                    </a:ext>
                  </a:extLst>
                </a:gridCol>
              </a:tblGrid>
              <a:tr h="1130704">
                <a:tc>
                  <a:txBody>
                    <a:bodyPr/>
                    <a:lstStyle/>
                    <a:p>
                      <a:pPr algn="ctr"/>
                      <a:r>
                        <a:rPr lang="en-AU" sz="6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syllable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4009"/>
                  </a:ext>
                </a:extLst>
              </a:tr>
              <a:tr h="471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Latin root (</a:t>
                      </a:r>
                      <a:r>
                        <a:rPr lang="en-AU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syllaba</a:t>
                      </a:r>
                      <a:r>
                        <a:rPr lang="en-A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1313"/>
                  </a:ext>
                </a:extLst>
              </a:tr>
              <a:tr h="494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1" dirty="0">
                          <a:solidFill>
                            <a:schemeClr val="tx1"/>
                          </a:solidFill>
                        </a:rPr>
                        <a:t>meaning “to gather together”</a:t>
                      </a:r>
                    </a:p>
                  </a:txBody>
                  <a:tcPr>
                    <a:solidFill>
                      <a:srgbClr val="F4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29661"/>
                  </a:ext>
                </a:extLst>
              </a:tr>
              <a:tr h="2355633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unit of sound within a word (for example, ‘bat’ has one syllable; ‘bat-ting has two syllables).</a:t>
                      </a:r>
                      <a:endParaRPr lang="en-AU" sz="16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0695"/>
                  </a:ext>
                </a:extLst>
              </a:tr>
            </a:tbl>
          </a:graphicData>
        </a:graphic>
      </p:graphicFrame>
      <p:pic>
        <p:nvPicPr>
          <p:cNvPr id="13314" name="Picture 2" descr="7 Syllable Types Classroom Posters - Make Take &amp; Teach | Teaching ...">
            <a:extLst>
              <a:ext uri="{FF2B5EF4-FFF2-40B4-BE49-F238E27FC236}">
                <a16:creationId xmlns:a16="http://schemas.microsoft.com/office/drawing/2014/main" id="{FC48DF13-8F06-4CEE-8084-F146D9E0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45" y="33623"/>
            <a:ext cx="5109392" cy="66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3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</TotalTime>
  <Words>493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Corbel</vt:lpstr>
      <vt:lpstr>Arial</vt:lpstr>
      <vt:lpstr>Calibri</vt:lpstr>
      <vt:lpstr>Office Theme</vt:lpstr>
      <vt:lpstr>Vocabulary for  Reading Instruction  </vt:lpstr>
      <vt:lpstr>Purpose and Structure of this Resource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on Text</dc:title>
  <dc:creator>Debbie Draper</dc:creator>
  <cp:lastModifiedBy>Debbie Draper</cp:lastModifiedBy>
  <cp:revision>40</cp:revision>
  <dcterms:created xsi:type="dcterms:W3CDTF">2020-08-10T03:57:13Z</dcterms:created>
  <dcterms:modified xsi:type="dcterms:W3CDTF">2021-03-01T01:55:20Z</dcterms:modified>
</cp:coreProperties>
</file>